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4"/>
    <p:sldMasterId id="2147483739" r:id="rId5"/>
    <p:sldMasterId id="2147483762" r:id="rId6"/>
    <p:sldMasterId id="2147483786" r:id="rId7"/>
    <p:sldMasterId id="2147483797" r:id="rId8"/>
    <p:sldMasterId id="2147483802" r:id="rId9"/>
    <p:sldMasterId id="2147483825" r:id="rId10"/>
  </p:sldMasterIdLst>
  <p:notesMasterIdLst>
    <p:notesMasterId r:id="rId21"/>
  </p:notesMasterIdLst>
  <p:handoutMasterIdLst>
    <p:handoutMasterId r:id="rId22"/>
  </p:handoutMasterIdLst>
  <p:sldIdLst>
    <p:sldId id="263" r:id="rId11"/>
    <p:sldId id="264" r:id="rId12"/>
    <p:sldId id="265" r:id="rId13"/>
    <p:sldId id="266" r:id="rId14"/>
    <p:sldId id="267" r:id="rId15"/>
    <p:sldId id="268" r:id="rId16"/>
    <p:sldId id="276" r:id="rId17"/>
    <p:sldId id="270" r:id="rId18"/>
    <p:sldId id="271" r:id="rId19"/>
    <p:sldId id="272"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1E4"/>
    <a:srgbClr val="E6E8F2"/>
    <a:srgbClr val="D0D4E8"/>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94671" autoAdjust="0"/>
  </p:normalViewPr>
  <p:slideViewPr>
    <p:cSldViewPr>
      <p:cViewPr varScale="1">
        <p:scale>
          <a:sx n="49" d="100"/>
          <a:sy n="49" d="100"/>
        </p:scale>
        <p:origin x="1397" y="48"/>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p:cViewPr varScale="1">
        <p:scale>
          <a:sx n="56" d="100"/>
          <a:sy n="56" d="100"/>
        </p:scale>
        <p:origin x="-282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45B8CD-F359-4D94-8AD1-923710D8C70B}" type="datetimeFigureOut">
              <a:rPr lang="en-US" smtClean="0"/>
              <a:pPr/>
              <a:t>5/20/2018</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135FA1E-2594-4534-BDDE-F96DBDDC8208}" type="slidenum">
              <a:rPr lang="en-IN" smtClean="0"/>
              <a:pPr/>
              <a:t>‹#›</a:t>
            </a:fld>
            <a:endParaRPr lang="en-IN"/>
          </a:p>
        </p:txBody>
      </p:sp>
    </p:spTree>
    <p:extLst>
      <p:ext uri="{BB962C8B-B14F-4D97-AF65-F5344CB8AC3E}">
        <p14:creationId xmlns:p14="http://schemas.microsoft.com/office/powerpoint/2010/main" val="13697300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571644" y="716457"/>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643050" y="4371466"/>
            <a:ext cx="4500594"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14"/>
          <p:cNvSpPr>
            <a:spLocks noChangeArrowheads="1"/>
          </p:cNvSpPr>
          <p:nvPr/>
        </p:nvSpPr>
        <p:spPr bwMode="auto">
          <a:xfrm>
            <a:off x="-27384" y="90949"/>
            <a:ext cx="6500813" cy="232579"/>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Arial" panose="020B0604020202020204" pitchFamily="34" charset="0"/>
                <a:cs typeface="Arial" panose="020B0604020202020204" pitchFamily="34" charset="0"/>
              </a:rPr>
              <a:t>Introduction to Java Web Services 2.0</a:t>
            </a:r>
            <a:r>
              <a:rPr lang="en-US" sz="1050" baseline="0" dirty="0">
                <a:solidFill>
                  <a:schemeClr val="tx1"/>
                </a:solidFill>
                <a:latin typeface="Arial" panose="020B0604020202020204" pitchFamily="34" charset="0"/>
                <a:cs typeface="Arial" panose="020B0604020202020204" pitchFamily="34" charset="0"/>
              </a:rPr>
              <a:t> </a:t>
            </a:r>
            <a:r>
              <a:rPr lang="en-US" sz="1050" dirty="0">
                <a:solidFill>
                  <a:schemeClr val="tx1"/>
                </a:solidFill>
                <a:latin typeface="Arial" panose="020B0604020202020204" pitchFamily="34" charset="0"/>
                <a:cs typeface="Arial" panose="020B0604020202020204" pitchFamily="34" charset="0"/>
              </a:rPr>
              <a:t>(SOAP &amp; REST)</a:t>
            </a:r>
          </a:p>
        </p:txBody>
      </p:sp>
      <p:sp>
        <p:nvSpPr>
          <p:cNvPr id="9" name="Rectangle 14"/>
          <p:cNvSpPr>
            <a:spLocks noChangeArrowheads="1"/>
          </p:cNvSpPr>
          <p:nvPr/>
        </p:nvSpPr>
        <p:spPr bwMode="auto">
          <a:xfrm>
            <a:off x="3962793" y="8591057"/>
            <a:ext cx="2762530" cy="448235"/>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Page 0-</a:t>
            </a:r>
            <a:fld id="{BD9FB300-F9DC-4669-88F4-967ABA23CC04}" type="slidenum">
              <a:rPr lang="en-US" sz="1000" smtClean="0">
                <a:latin typeface="Arial" panose="020B0604020202020204" pitchFamily="34" charset="0"/>
                <a:cs typeface="Arial" panose="020B0604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a:p>
            <a:endParaRPr lang="en-US" sz="1000" dirty="0">
              <a:latin typeface="Arial" panose="020B0604020202020204" pitchFamily="34" charset="0"/>
              <a:cs typeface="Arial" panose="020B0604020202020204" pitchFamily="34" charset="0"/>
            </a:endParaRPr>
          </a:p>
        </p:txBody>
      </p:sp>
      <p:sp>
        <p:nvSpPr>
          <p:cNvPr id="10" name="Line 8"/>
          <p:cNvSpPr>
            <a:spLocks noChangeShapeType="1"/>
          </p:cNvSpPr>
          <p:nvPr/>
        </p:nvSpPr>
        <p:spPr bwMode="auto">
          <a:xfrm>
            <a:off x="1428736" y="560354"/>
            <a:ext cx="0" cy="8001000"/>
          </a:xfrm>
          <a:prstGeom prst="line">
            <a:avLst/>
          </a:prstGeom>
          <a:noFill/>
          <a:ln w="9525">
            <a:solidFill>
              <a:schemeClr val="tx1"/>
            </a:solidFill>
            <a:round/>
            <a:headEnd/>
            <a:tailEnd/>
          </a:ln>
          <a:effectLst/>
        </p:spPr>
        <p:txBody>
          <a:bodyPr/>
          <a:lstStyle/>
          <a:p>
            <a:endParaRPr lang="en-US"/>
          </a:p>
        </p:txBody>
      </p:sp>
      <p:sp>
        <p:nvSpPr>
          <p:cNvPr id="11" name="Text Box 9"/>
          <p:cNvSpPr txBox="1">
            <a:spLocks noChangeArrowheads="1"/>
          </p:cNvSpPr>
          <p:nvPr/>
        </p:nvSpPr>
        <p:spPr bwMode="auto">
          <a:xfrm>
            <a:off x="0" y="642910"/>
            <a:ext cx="1357298" cy="461665"/>
          </a:xfrm>
          <a:prstGeom prst="rect">
            <a:avLst/>
          </a:prstGeom>
          <a:noFill/>
          <a:ln w="9525">
            <a:noFill/>
            <a:miter lim="800000"/>
            <a:headEnd/>
            <a:tailEnd/>
          </a:ln>
          <a:effectLst/>
        </p:spPr>
        <p:txBody>
          <a:bodyPr wrap="square">
            <a:spAutoFit/>
          </a:bodyPr>
          <a:lstStyle/>
          <a:p>
            <a:pPr>
              <a:spcBef>
                <a:spcPct val="50000"/>
              </a:spcBef>
            </a:pPr>
            <a:r>
              <a:rPr lang="en-US" sz="1200" b="1" dirty="0">
                <a:latin typeface="Arial" panose="020B0604020202020204" pitchFamily="34" charset="0"/>
                <a:cs typeface="Arial" panose="020B0604020202020204" pitchFamily="34" charset="0"/>
              </a:rPr>
              <a:t>Instructor Notes:</a:t>
            </a:r>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1676916" y="4371466"/>
            <a:ext cx="4500594" cy="4114800"/>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©2016 Capgemini. All rights reserved.</a:t>
            </a:r>
            <a:br>
              <a:rPr lang="en-US" dirty="0"/>
            </a:br>
            <a:r>
              <a:rPr lang="en-US" dirty="0"/>
              <a:t>The information contained in this document is proprietary and confidential. For Capgemini only.</a:t>
            </a:r>
          </a:p>
        </p:txBody>
      </p:sp>
      <p:sp>
        <p:nvSpPr>
          <p:cNvPr id="5" name="Slide Image Placeholder 4"/>
          <p:cNvSpPr>
            <a:spLocks noGrp="1" noRot="1" noChangeAspect="1"/>
          </p:cNvSpPr>
          <p:nvPr>
            <p:ph type="sldImg"/>
          </p:nvPr>
        </p:nvSpPr>
        <p:spPr>
          <a:xfrm>
            <a:off x="1639888" y="665163"/>
            <a:ext cx="4572000" cy="3429000"/>
          </a:xfr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82625"/>
            <a:ext cx="4572000" cy="3429000"/>
          </a:xfrm>
        </p:spPr>
      </p:sp>
      <p:sp>
        <p:nvSpPr>
          <p:cNvPr id="7" name="Notes Placeholder 6"/>
          <p:cNvSpPr>
            <a:spLocks noGrp="1"/>
          </p:cNvSpPr>
          <p:nvPr>
            <p:ph type="body" idx="1"/>
          </p:nvPr>
        </p:nvSpPr>
        <p:spPr/>
        <p:txBody>
          <a:bodyPr>
            <a:normAutofit/>
          </a:bodyPr>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65163"/>
            <a:ext cx="4572000" cy="3429000"/>
          </a:xfrm>
        </p:spPr>
      </p:sp>
      <p:sp>
        <p:nvSpPr>
          <p:cNvPr id="7" name="Notes Placeholder 6"/>
          <p:cNvSpPr>
            <a:spLocks noGrp="1"/>
          </p:cNvSpPr>
          <p:nvPr>
            <p:ph type="body" idx="1"/>
          </p:nvPr>
        </p:nvSpPr>
        <p:spPr/>
        <p:txBody>
          <a:bodyPr>
            <a:normAutofit/>
          </a:bodyPr>
          <a:lstStyle/>
          <a:p>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89088" y="649288"/>
            <a:ext cx="4572000" cy="3429000"/>
          </a:xfrm>
        </p:spPr>
      </p:sp>
      <p:sp>
        <p:nvSpPr>
          <p:cNvPr id="7" name="Notes Placeholder 6"/>
          <p:cNvSpPr>
            <a:spLocks noGrp="1"/>
          </p:cNvSpPr>
          <p:nvPr>
            <p:ph type="body" idx="1"/>
          </p:nvPr>
        </p:nvSpPr>
        <p:spPr/>
        <p:txBody>
          <a:bodyPr>
            <a:normAutofit/>
          </a:bodyPr>
          <a:lstStyle/>
          <a:p>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82625"/>
            <a:ext cx="4572000" cy="3429000"/>
          </a:xfrm>
        </p:spPr>
      </p:sp>
      <p:sp>
        <p:nvSpPr>
          <p:cNvPr id="7" name="Notes Placeholder 6"/>
          <p:cNvSpPr>
            <a:spLocks noGrp="1"/>
          </p:cNvSpPr>
          <p:nvPr>
            <p:ph type="body" idx="1"/>
          </p:nvPr>
        </p:nvSpPr>
        <p:spPr/>
        <p:txBody>
          <a:bodyPr>
            <a:normAutofit/>
          </a:bodyPr>
          <a:lstStyle/>
          <a:p>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82625"/>
            <a:ext cx="4572000" cy="3429000"/>
          </a:xfrm>
        </p:spPr>
      </p:sp>
      <p:sp>
        <p:nvSpPr>
          <p:cNvPr id="7" name="Notes Placeholder 6"/>
          <p:cNvSpPr>
            <a:spLocks noGrp="1"/>
          </p:cNvSpPr>
          <p:nvPr>
            <p:ph type="body" idx="1"/>
          </p:nvPr>
        </p:nvSpPr>
        <p:spPr/>
        <p:txBody>
          <a:bodyPr>
            <a:normAutofit/>
          </a:bodyPr>
          <a:lstStyle/>
          <a:p>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49288"/>
            <a:ext cx="4572000" cy="3429000"/>
          </a:xfrm>
        </p:spPr>
      </p:sp>
      <p:sp>
        <p:nvSpPr>
          <p:cNvPr id="7" name="Notes Placeholder 6"/>
          <p:cNvSpPr>
            <a:spLocks noGrp="1"/>
          </p:cNvSpPr>
          <p:nvPr>
            <p:ph type="body" idx="1"/>
          </p:nvPr>
        </p:nvSpPr>
        <p:spPr/>
        <p:txBody>
          <a:bodyPr>
            <a:normAutofit/>
          </a:bodyPr>
          <a:lstStyle/>
          <a:p>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49288"/>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879534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65163"/>
            <a:ext cx="4572000" cy="3429000"/>
          </a:xfrm>
        </p:spPr>
      </p:sp>
      <p:sp>
        <p:nvSpPr>
          <p:cNvPr id="7" name="Notes Placeholder 6"/>
          <p:cNvSpPr>
            <a:spLocks noGrp="1"/>
          </p:cNvSpPr>
          <p:nvPr>
            <p:ph type="body" idx="1"/>
          </p:nvPr>
        </p:nvSpPr>
        <p:spPr/>
        <p:txBody>
          <a:bodyPr>
            <a:normAutofit/>
          </a:bodyPr>
          <a:lstStyle/>
          <a:p>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49288"/>
            <a:ext cx="4572000" cy="3429000"/>
          </a:xfrm>
        </p:spPr>
      </p:sp>
      <p:sp>
        <p:nvSpPr>
          <p:cNvPr id="7" name="Notes Placeholder 6"/>
          <p:cNvSpPr>
            <a:spLocks noGrp="1"/>
          </p:cNvSpPr>
          <p:nvPr>
            <p:ph type="body" idx="1"/>
          </p:nvPr>
        </p:nvSpPr>
        <p:spPr/>
        <p:txBody>
          <a:bodyPr>
            <a:normAutofit/>
          </a:bodyPr>
          <a:lstStyle/>
          <a:p>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0.png"/><Relationship Id="rId14" Type="http://schemas.openxmlformats.org/officeDocument/2006/relationships/hyperlink" Target="http://www.capgemini.com/"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3.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5.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9.svg"/><Relationship Id="rId4" Type="http://schemas.openxmlformats.org/officeDocument/2006/relationships/image" Target="../media/image3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2.svg"/><Relationship Id="rId2"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4.xml"/><Relationship Id="rId1" Type="http://schemas.openxmlformats.org/officeDocument/2006/relationships/tags" Target="../tags/tag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Master" Target="../slideMasters/slideMaster4.xml"/><Relationship Id="rId1" Type="http://schemas.openxmlformats.org/officeDocument/2006/relationships/tags" Target="../tags/tag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7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7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6.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8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6.xml"/><Relationship Id="rId6" Type="http://schemas.openxmlformats.org/officeDocument/2006/relationships/hyperlink" Target="http://www.twitter.com/capgemini" TargetMode="External"/><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0.png"/><Relationship Id="rId14" Type="http://schemas.openxmlformats.org/officeDocument/2006/relationships/hyperlink" Target="http://www.capgemini.com/" TargetMode="Externa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3.png"/><Relationship Id="rId1" Type="http://schemas.openxmlformats.org/officeDocument/2006/relationships/slideMaster" Target="../slideMasters/slideMaster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5.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7.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9.svg"/><Relationship Id="rId4" Type="http://schemas.openxmlformats.org/officeDocument/2006/relationships/image" Target="../media/image38.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8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2.svg"/><Relationship Id="rId2" Type="http://schemas.openxmlformats.org/officeDocument/2006/relationships/image" Target="../media/image42.png"/><Relationship Id="rId1" Type="http://schemas.openxmlformats.org/officeDocument/2006/relationships/slideMaster" Target="../slideMasters/slideMaster7.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4.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9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741638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76540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70267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3420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65026676"/>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721421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60914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178128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22181712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1019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19268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741598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7305507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4568770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5798413"/>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3055259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429574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96960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5568622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8267467"/>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90783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6072396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1870550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738892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006564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303902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41453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107076381"/>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13114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7285485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195747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0201119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52299402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0713056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5583073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17238995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888220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30553521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4801537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622228988"/>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24700856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id="{46279687-00F0-4823-8159-585447C125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75272604"/>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id="{829BBBD1-ECF6-4131-A3B0-11EFC39DB4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25122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91466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spTree>
    <p:extLst>
      <p:ext uri="{BB962C8B-B14F-4D97-AF65-F5344CB8AC3E}">
        <p14:creationId xmlns:p14="http://schemas.microsoft.com/office/powerpoint/2010/main" val="2638843904"/>
      </p:ext>
    </p:extLst>
  </p:cSld>
  <p:clrMapOvr>
    <a:masterClrMapping/>
  </p:clrMapOvr>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40892192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40611254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437888718"/>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0835874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5/20/2018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8324989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19183897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21756"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646126"/>
          </a:xfrm>
          <a:prstGeom prst="rect">
            <a:avLst/>
          </a:prstGeom>
        </p:spPr>
      </p:pic>
    </p:spTree>
    <p:extLst>
      <p:ext uri="{BB962C8B-B14F-4D97-AF65-F5344CB8AC3E}">
        <p14:creationId xmlns:p14="http://schemas.microsoft.com/office/powerpoint/2010/main" val="14292490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3709007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5680569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407708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5/20/2018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3408257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0109245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73036532"/>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3136078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321595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5216280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873218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228716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26612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932026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080771893"/>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32502163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760386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433913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90882083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46203168"/>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54659487"/>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37228354"/>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537782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72908142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0721808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630734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21756"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646126"/>
          </a:xfrm>
          <a:prstGeom prst="rect">
            <a:avLst/>
          </a:prstGeom>
        </p:spPr>
      </p:pic>
    </p:spTree>
    <p:extLst>
      <p:ext uri="{BB962C8B-B14F-4D97-AF65-F5344CB8AC3E}">
        <p14:creationId xmlns:p14="http://schemas.microsoft.com/office/powerpoint/2010/main" val="3251748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543972"/>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29845609"/>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6338618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3677274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45951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8835492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680437142"/>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4173943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8030348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3257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79631807"/>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38305460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852056305"/>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426884497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405575242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26800719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34107699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6273272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29288591"/>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9155374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image" Target="../media/image2.svg"/><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image" Target="../media/image1.png"/><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theme" Target="../theme/theme2.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image" Target="../media/image2.sv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4.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image" Target="../media/image2.svg"/><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image" Target="../media/image1.png"/><Relationship Id="rId5" Type="http://schemas.openxmlformats.org/officeDocument/2006/relationships/theme" Target="../theme/theme5.xml"/><Relationship Id="rId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image" Target="../media/image2.svg"/><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image" Target="../media/image1.png"/><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theme" Target="../theme/theme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image" Target="../media/image1.pn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theme" Target="../theme/theme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image" Target="../media/image2.svg"/><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52290917"/>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82" r:id="rId5"/>
    <p:sldLayoutId id="2147483783" r:id="rId6"/>
    <p:sldLayoutId id="2147483784" r:id="rId7"/>
    <p:sldLayoutId id="2147483785" r:id="rId8"/>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55273907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51666531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026063470"/>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970326103"/>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483063288"/>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180300000"/>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docs.oracle.com/javaee/6/tutorial/doc/giepu.html" TargetMode="External"/><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467544" y="2662334"/>
            <a:ext cx="5400600" cy="94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342" eaLnBrk="1" hangingPunct="1">
              <a:lnSpc>
                <a:spcPct val="85000"/>
              </a:lnSpc>
              <a:spcBef>
                <a:spcPct val="0"/>
              </a:spcBef>
            </a:pPr>
            <a:r>
              <a:rPr lang="en-US" sz="3700" b="1" dirty="0">
                <a:solidFill>
                  <a:schemeClr val="tx2"/>
                </a:solidFill>
                <a:ea typeface="+mj-ea"/>
              </a:rPr>
              <a:t>BDD</a:t>
            </a:r>
          </a:p>
          <a:p>
            <a:pPr eaLnBrk="1" hangingPunct="1"/>
            <a:r>
              <a:rPr lang="en-US" sz="2400" dirty="0">
                <a:solidFill>
                  <a:schemeClr val="tx2"/>
                </a:solidFill>
              </a:rPr>
              <a:t>Lesson 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23528" y="577851"/>
            <a:ext cx="8229600" cy="792162"/>
          </a:xfrm>
        </p:spPr>
        <p:txBody>
          <a:bodyPr>
            <a:normAutofit/>
          </a:bodyPr>
          <a:lstStyle/>
          <a:p>
            <a:r>
              <a:rPr lang="en-US" dirty="0"/>
              <a:t>Other Parallel Technology Areas</a:t>
            </a:r>
            <a:endParaRPr lang="en-US" sz="2400" dirty="0"/>
          </a:p>
        </p:txBody>
      </p:sp>
      <p:sp>
        <p:nvSpPr>
          <p:cNvPr id="2" name="Content Placeholder 1"/>
          <p:cNvSpPr>
            <a:spLocks noGrp="1"/>
          </p:cNvSpPr>
          <p:nvPr>
            <p:ph idx="1"/>
          </p:nvPr>
        </p:nvSpPr>
        <p:spPr/>
        <p:txBody>
          <a:bodyPr/>
          <a:lstStyle/>
          <a:p>
            <a:pPr marL="285750" indent="-285750">
              <a:buFont typeface="Arial" panose="020B0604020202020204" pitchFamily="34" charset="0"/>
              <a:buChar char="•"/>
            </a:pPr>
            <a:r>
              <a:rPr lang="en-US" dirty="0"/>
              <a:t>BDD with </a:t>
            </a:r>
            <a:r>
              <a:rPr lang="en-US" dirty="0" err="1"/>
              <a:t>Spectflow</a:t>
            </a:r>
            <a:r>
              <a:rPr lang="en-US" dirty="0"/>
              <a:t> for Dotnet technology</a:t>
            </a:r>
          </a:p>
        </p:txBody>
      </p:sp>
      <p:sp>
        <p:nvSpPr>
          <p:cNvPr id="4" name="Footer Placeholder 3"/>
          <p:cNvSpPr>
            <a:spLocks noGrp="1"/>
          </p:cNvSpPr>
          <p:nvPr>
            <p:ph type="ftr" sz="quarter" idx="11"/>
          </p:nvPr>
        </p:nvSpPr>
        <p:spPr/>
        <p:txBody>
          <a:bodyPr/>
          <a:lstStyle/>
          <a:p>
            <a:r>
              <a:rPr lang="en-US"/>
              <a:t>Capgemini Internal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Group 53"/>
          <p:cNvGraphicFramePr>
            <a:graphicFrameLocks noGrp="1"/>
          </p:cNvGraphicFramePr>
          <p:nvPr>
            <p:ph type="dgm" sz="quarter" idx="11"/>
            <p:extLst>
              <p:ext uri="{D42A27DB-BD31-4B8C-83A1-F6EECF244321}">
                <p14:modId xmlns:p14="http://schemas.microsoft.com/office/powerpoint/2010/main" val="2830750066"/>
              </p:ext>
            </p:extLst>
          </p:nvPr>
        </p:nvGraphicFramePr>
        <p:xfrm>
          <a:off x="467544" y="2636912"/>
          <a:ext cx="6808788" cy="3069832"/>
        </p:xfrm>
        <a:graphic>
          <a:graphicData uri="http://schemas.openxmlformats.org/drawingml/2006/table">
            <a:tbl>
              <a:tblPr/>
              <a:tblGrid>
                <a:gridCol w="851099">
                  <a:extLst>
                    <a:ext uri="{9D8B030D-6E8A-4147-A177-3AD203B41FA5}">
                      <a16:colId xmlns:a16="http://schemas.microsoft.com/office/drawing/2014/main" val="20000"/>
                    </a:ext>
                  </a:extLst>
                </a:gridCol>
                <a:gridCol w="1229364">
                  <a:extLst>
                    <a:ext uri="{9D8B030D-6E8A-4147-A177-3AD203B41FA5}">
                      <a16:colId xmlns:a16="http://schemas.microsoft.com/office/drawing/2014/main" val="20001"/>
                    </a:ext>
                  </a:extLst>
                </a:gridCol>
                <a:gridCol w="1450020">
                  <a:extLst>
                    <a:ext uri="{9D8B030D-6E8A-4147-A177-3AD203B41FA5}">
                      <a16:colId xmlns:a16="http://schemas.microsoft.com/office/drawing/2014/main" val="20002"/>
                    </a:ext>
                  </a:extLst>
                </a:gridCol>
                <a:gridCol w="1386975">
                  <a:extLst>
                    <a:ext uri="{9D8B030D-6E8A-4147-A177-3AD203B41FA5}">
                      <a16:colId xmlns:a16="http://schemas.microsoft.com/office/drawing/2014/main" val="20003"/>
                    </a:ext>
                  </a:extLst>
                </a:gridCol>
                <a:gridCol w="1891330">
                  <a:extLst>
                    <a:ext uri="{9D8B030D-6E8A-4147-A177-3AD203B41FA5}">
                      <a16:colId xmlns:a16="http://schemas.microsoft.com/office/drawing/2014/main" val="20004"/>
                    </a:ext>
                  </a:extLst>
                </a:gridCol>
              </a:tblGrid>
              <a:tr h="579578">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Date</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Course Version No.</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Software Version No.</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Developer / SME</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Change Record Remarks</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9578">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May-2018</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1.0</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Cucumber-</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Selenium-</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Anjulata</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Created New Course</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89607">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1069">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endParaRPr kumimoji="0" lang="en-US" sz="1200" b="1" i="0" u="none" strike="noStrike" kern="1200" cap="none" normalizeH="0" baseline="0" dirty="0">
                        <a:ln>
                          <a:noFill/>
                        </a:ln>
                        <a:solidFill>
                          <a:schemeClr val="tx1"/>
                        </a:solidFill>
                        <a:effectLst/>
                        <a:latin typeface="+mn-lt"/>
                        <a:ea typeface="+mn-ea"/>
                        <a:cs typeface="+mn-cs"/>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endParaRPr kumimoji="0" lang="en-US" sz="1200" b="1" i="0" u="none" strike="noStrike" kern="1200" cap="none" normalizeH="0" baseline="0" dirty="0">
                        <a:ln>
                          <a:noFill/>
                        </a:ln>
                        <a:solidFill>
                          <a:schemeClr val="tx1"/>
                        </a:solidFill>
                        <a:effectLst/>
                        <a:latin typeface="+mn-lt"/>
                        <a:ea typeface="+mn-ea"/>
                        <a:cs typeface="+mn-cs"/>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endParaRPr kumimoji="0" lang="en-US" sz="1200" b="1" i="0" u="none" strike="noStrike" kern="1200" cap="none" normalizeH="0" baseline="0" dirty="0">
                        <a:ln>
                          <a:noFill/>
                        </a:ln>
                        <a:solidFill>
                          <a:schemeClr val="tx1"/>
                        </a:solidFill>
                        <a:effectLst/>
                        <a:latin typeface="+mn-lt"/>
                        <a:ea typeface="+mn-ea"/>
                        <a:cs typeface="+mn-cs"/>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endParaRPr kumimoji="0" lang="en-US" sz="1200" b="1" i="0" u="none" strike="noStrike" kern="1200" cap="none" normalizeH="0" baseline="0" dirty="0">
                        <a:ln>
                          <a:noFill/>
                        </a:ln>
                        <a:solidFill>
                          <a:schemeClr val="tx1"/>
                        </a:solidFill>
                        <a:effectLst/>
                        <a:latin typeface="+mn-lt"/>
                        <a:ea typeface="+mn-ea"/>
                        <a:cs typeface="+mn-cs"/>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endParaRPr kumimoji="0" lang="en-US" sz="1200" b="1" i="0" u="none" strike="noStrike" kern="1200" cap="none" normalizeH="0" baseline="0" dirty="0">
                        <a:ln>
                          <a:noFill/>
                        </a:ln>
                        <a:solidFill>
                          <a:schemeClr val="tx1"/>
                        </a:solidFill>
                        <a:effectLst/>
                        <a:latin typeface="+mn-lt"/>
                        <a:ea typeface="+mn-ea"/>
                        <a:cs typeface="+mn-cs"/>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2253689"/>
                  </a:ext>
                </a:extLst>
              </a:tr>
            </a:tbl>
          </a:graphicData>
        </a:graphic>
      </p:graphicFrame>
      <p:sp>
        <p:nvSpPr>
          <p:cNvPr id="3" name="Title 2"/>
          <p:cNvSpPr>
            <a:spLocks noGrp="1"/>
          </p:cNvSpPr>
          <p:nvPr>
            <p:ph type="title"/>
          </p:nvPr>
        </p:nvSpPr>
        <p:spPr>
          <a:xfrm>
            <a:off x="323528" y="719456"/>
            <a:ext cx="4374356" cy="863600"/>
          </a:xfrm>
        </p:spPr>
        <p:txBody>
          <a:bodyPr>
            <a:normAutofit/>
          </a:bodyPr>
          <a:lstStyle/>
          <a:p>
            <a:r>
              <a:rPr lang="en-US" sz="2800" dirty="0"/>
              <a:t>Document History</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79512" y="404664"/>
            <a:ext cx="9144000" cy="1001713"/>
          </a:xfrm>
        </p:spPr>
        <p:txBody>
          <a:bodyPr>
            <a:normAutofit/>
          </a:bodyPr>
          <a:lstStyle/>
          <a:p>
            <a:r>
              <a:rPr lang="en-US" sz="2000" dirty="0"/>
              <a:t>Course Goals and Non Goals</a:t>
            </a:r>
          </a:p>
        </p:txBody>
      </p:sp>
      <p:sp>
        <p:nvSpPr>
          <p:cNvPr id="3" name="Content Placeholder 2"/>
          <p:cNvSpPr>
            <a:spLocks noGrp="1"/>
          </p:cNvSpPr>
          <p:nvPr>
            <p:ph idx="4294967295"/>
          </p:nvPr>
        </p:nvSpPr>
        <p:spPr>
          <a:xfrm>
            <a:off x="298450" y="1495425"/>
            <a:ext cx="8845550" cy="4643438"/>
          </a:xfrm>
        </p:spPr>
        <p:txBody>
          <a:bodyPr>
            <a:normAutofit/>
          </a:bodyPr>
          <a:lstStyle/>
          <a:p>
            <a:r>
              <a:rPr lang="en-US" sz="1800" dirty="0"/>
              <a:t>Course Goals</a:t>
            </a:r>
          </a:p>
          <a:p>
            <a:pPr lvl="1"/>
            <a:r>
              <a:rPr lang="en-US" sz="1800" dirty="0"/>
              <a:t>Learning concepts BDD</a:t>
            </a:r>
          </a:p>
          <a:p>
            <a:pPr lvl="1"/>
            <a:r>
              <a:rPr lang="en-US" sz="1800" dirty="0"/>
              <a:t>Writing features using Gherkins language</a:t>
            </a:r>
          </a:p>
          <a:p>
            <a:pPr lvl="1"/>
            <a:r>
              <a:rPr lang="en-US" sz="1800" dirty="0"/>
              <a:t>Generating the step using Cucumber</a:t>
            </a:r>
          </a:p>
          <a:p>
            <a:pPr lvl="1"/>
            <a:r>
              <a:rPr lang="en-US" sz="1800" dirty="0"/>
              <a:t>Using Selenium for automation testing</a:t>
            </a:r>
          </a:p>
          <a:p>
            <a:pPr lvl="1"/>
            <a:r>
              <a:rPr lang="en-US" sz="1800" dirty="0"/>
              <a:t>Integrating Cucumber with Selenium</a:t>
            </a:r>
          </a:p>
          <a:p>
            <a:pPr lvl="1"/>
            <a:endParaRPr lang="en-US" sz="1800" dirty="0"/>
          </a:p>
          <a:p>
            <a:endParaRPr lang="en-US" sz="1800" dirty="0"/>
          </a:p>
          <a:p>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1"/>
          </p:nvPr>
        </p:nvSpPr>
        <p:spPr>
          <a:xfrm>
            <a:off x="251520" y="775197"/>
            <a:ext cx="4176464" cy="2149747"/>
          </a:xfrm>
        </p:spPr>
        <p:txBody>
          <a:bodyPr>
            <a:normAutofit/>
          </a:bodyPr>
          <a:lstStyle/>
          <a:p>
            <a:pPr marL="571500" indent="-571500">
              <a:buFont typeface="Arial" panose="020B0604020202020204" pitchFamily="34" charset="0"/>
              <a:buChar char="•"/>
            </a:pPr>
            <a:r>
              <a:rPr lang="en-US" sz="1200" dirty="0"/>
              <a:t>Java 1.6 or higher</a:t>
            </a:r>
          </a:p>
          <a:p>
            <a:pPr marL="571500" indent="-571500">
              <a:buFont typeface="Arial" panose="020B0604020202020204" pitchFamily="34" charset="0"/>
              <a:buChar char="•"/>
            </a:pPr>
            <a:r>
              <a:rPr lang="en-US" sz="1200" dirty="0"/>
              <a:t>HTML/XML</a:t>
            </a:r>
          </a:p>
          <a:p>
            <a:pPr marL="571500" indent="-571500">
              <a:buFont typeface="Arial" panose="020B0604020202020204" pitchFamily="34" charset="0"/>
              <a:buChar char="•"/>
            </a:pPr>
            <a:r>
              <a:rPr lang="en-US" sz="1200" dirty="0"/>
              <a:t>Concepts of Testing</a:t>
            </a:r>
          </a:p>
          <a:p>
            <a:pPr marL="175021" lvl="2" indent="0">
              <a:buNone/>
            </a:pPr>
            <a:endParaRPr lang="en-US" dirty="0"/>
          </a:p>
        </p:txBody>
      </p:sp>
      <p:sp>
        <p:nvSpPr>
          <p:cNvPr id="7" name="Title 6"/>
          <p:cNvSpPr>
            <a:spLocks noGrp="1"/>
          </p:cNvSpPr>
          <p:nvPr>
            <p:ph type="title" idx="4294967295"/>
          </p:nvPr>
        </p:nvSpPr>
        <p:spPr>
          <a:xfrm>
            <a:off x="107504" y="243450"/>
            <a:ext cx="2699792" cy="548679"/>
          </a:xfrm>
        </p:spPr>
        <p:txBody>
          <a:bodyPr>
            <a:normAutofit/>
          </a:bodyPr>
          <a:lstStyle/>
          <a:p>
            <a:r>
              <a:rPr lang="en-US" sz="2800" dirty="0"/>
              <a:t>Pre-requisites</a:t>
            </a:r>
            <a:endParaRPr lang="en-US"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1"/>
          </p:nvPr>
        </p:nvSpPr>
        <p:spPr>
          <a:xfrm>
            <a:off x="4427984" y="2946391"/>
            <a:ext cx="4410026" cy="1418714"/>
          </a:xfrm>
        </p:spPr>
        <p:txBody>
          <a:bodyPr/>
          <a:lstStyle/>
          <a:p>
            <a:r>
              <a:rPr lang="en-US" dirty="0"/>
              <a:t>Developers, Programmers, Testers</a:t>
            </a:r>
          </a:p>
        </p:txBody>
      </p:sp>
      <p:sp>
        <p:nvSpPr>
          <p:cNvPr id="7" name="Title 6"/>
          <p:cNvSpPr>
            <a:spLocks noGrp="1"/>
          </p:cNvSpPr>
          <p:nvPr>
            <p:ph type="title" idx="4294967295"/>
          </p:nvPr>
        </p:nvSpPr>
        <p:spPr>
          <a:xfrm>
            <a:off x="5795963" y="2705100"/>
            <a:ext cx="3348037" cy="1001713"/>
          </a:xfrm>
        </p:spPr>
        <p:txBody>
          <a:bodyPr>
            <a:normAutofit/>
          </a:bodyPr>
          <a:lstStyle/>
          <a:p>
            <a:r>
              <a:rPr lang="en-US" dirty="0"/>
              <a:t>Intended Audience</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51520" y="218280"/>
            <a:ext cx="9144000" cy="1001713"/>
          </a:xfrm>
        </p:spPr>
        <p:txBody>
          <a:bodyPr>
            <a:normAutofit/>
          </a:bodyPr>
          <a:lstStyle/>
          <a:p>
            <a:r>
              <a:rPr lang="en-US" sz="2000" dirty="0"/>
              <a:t>Day Wise Schedule</a:t>
            </a:r>
          </a:p>
        </p:txBody>
      </p:sp>
      <p:sp>
        <p:nvSpPr>
          <p:cNvPr id="2" name="Content Placeholder 1"/>
          <p:cNvSpPr>
            <a:spLocks noGrp="1"/>
          </p:cNvSpPr>
          <p:nvPr>
            <p:ph idx="4294967295"/>
          </p:nvPr>
        </p:nvSpPr>
        <p:spPr>
          <a:xfrm>
            <a:off x="255256" y="1052736"/>
            <a:ext cx="7884616" cy="4637088"/>
          </a:xfrm>
        </p:spPr>
        <p:txBody>
          <a:bodyPr/>
          <a:lstStyle/>
          <a:p>
            <a:r>
              <a:rPr lang="en-US" sz="1800" dirty="0"/>
              <a:t>Day 1</a:t>
            </a:r>
          </a:p>
          <a:p>
            <a:pPr lvl="1"/>
            <a:r>
              <a:rPr lang="en-US" sz="1600" dirty="0"/>
              <a:t>Lesson 1: Introduction to BDD</a:t>
            </a:r>
          </a:p>
          <a:p>
            <a:pPr marL="3572" lvl="1" indent="0">
              <a:buNone/>
            </a:pPr>
            <a:endParaRPr lang="en-US" dirty="0"/>
          </a:p>
          <a:p>
            <a:pPr marL="0" lvl="1" indent="0">
              <a:buClr>
                <a:schemeClr val="accent5"/>
              </a:buClr>
              <a:buNone/>
            </a:pPr>
            <a:r>
              <a:rPr lang="en-US" sz="1800" dirty="0"/>
              <a:t>Day 2</a:t>
            </a:r>
          </a:p>
          <a:p>
            <a:pPr lvl="1"/>
            <a:r>
              <a:rPr lang="en-US" sz="1600" dirty="0"/>
              <a:t>Lesson 2: Gherkins Language – Basics</a:t>
            </a:r>
          </a:p>
          <a:p>
            <a:pPr lvl="1"/>
            <a:endParaRPr lang="en-US" sz="1600" dirty="0"/>
          </a:p>
          <a:p>
            <a:r>
              <a:rPr lang="en-US" sz="1800" dirty="0"/>
              <a:t>Day 3</a:t>
            </a:r>
          </a:p>
          <a:p>
            <a:pPr lvl="1"/>
            <a:r>
              <a:rPr lang="en-US" sz="1600" dirty="0"/>
              <a:t>Lesson 3: Gherkins Language – Feature, scenarios, scenario outlines</a:t>
            </a:r>
          </a:p>
          <a:p>
            <a:pPr marL="3572" lvl="1" indent="0">
              <a:buNone/>
            </a:pPr>
            <a:endParaRPr lang="en-US" dirty="0"/>
          </a:p>
          <a:p>
            <a:pPr marL="0" lvl="1" indent="0">
              <a:buClr>
                <a:schemeClr val="accent5"/>
              </a:buClr>
              <a:buNone/>
            </a:pPr>
            <a:r>
              <a:rPr lang="en-US" sz="1800" dirty="0"/>
              <a:t>Day 4</a:t>
            </a:r>
          </a:p>
          <a:p>
            <a:pPr lvl="1"/>
            <a:r>
              <a:rPr lang="en-US" sz="1600" dirty="0"/>
              <a:t>Lesson 4: Cucumber – Step definition</a:t>
            </a:r>
          </a:p>
          <a:p>
            <a:pPr lvl="1"/>
            <a:endParaRPr lang="en-US" sz="1600" dirty="0"/>
          </a:p>
          <a:p>
            <a:pPr marL="0" lvl="1" indent="0">
              <a:buClr>
                <a:schemeClr val="accent5"/>
              </a:buClr>
              <a:buNone/>
            </a:pPr>
            <a:r>
              <a:rPr lang="en-US" sz="1800" dirty="0"/>
              <a:t>Day 5</a:t>
            </a:r>
          </a:p>
          <a:p>
            <a:pPr lvl="1"/>
            <a:r>
              <a:rPr lang="en-US" sz="1600" dirty="0"/>
              <a:t>Lesson 5: Cucumber – Creating a step definition</a:t>
            </a:r>
          </a:p>
          <a:p>
            <a:pPr lvl="1"/>
            <a:endParaRPr lang="en-US" sz="1600" dirty="0"/>
          </a:p>
          <a:p>
            <a:pPr marL="0" indent="0">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51520" y="218280"/>
            <a:ext cx="9144000" cy="1001713"/>
          </a:xfrm>
        </p:spPr>
        <p:txBody>
          <a:bodyPr>
            <a:normAutofit/>
          </a:bodyPr>
          <a:lstStyle/>
          <a:p>
            <a:r>
              <a:rPr lang="en-US" sz="2000" dirty="0"/>
              <a:t>Day Wise Schedule</a:t>
            </a:r>
          </a:p>
        </p:txBody>
      </p:sp>
      <p:sp>
        <p:nvSpPr>
          <p:cNvPr id="2" name="Content Placeholder 1"/>
          <p:cNvSpPr>
            <a:spLocks noGrp="1"/>
          </p:cNvSpPr>
          <p:nvPr>
            <p:ph idx="4294967295"/>
          </p:nvPr>
        </p:nvSpPr>
        <p:spPr>
          <a:xfrm>
            <a:off x="255256" y="1052736"/>
            <a:ext cx="7884616" cy="4637088"/>
          </a:xfrm>
        </p:spPr>
        <p:txBody>
          <a:bodyPr/>
          <a:lstStyle/>
          <a:p>
            <a:r>
              <a:rPr lang="en-US" sz="1800" dirty="0"/>
              <a:t>Day 6</a:t>
            </a:r>
          </a:p>
          <a:p>
            <a:pPr lvl="1"/>
            <a:r>
              <a:rPr lang="en-US" sz="1600" dirty="0"/>
              <a:t>Lesson 6: Introduction to Selenium</a:t>
            </a:r>
          </a:p>
          <a:p>
            <a:pPr marL="3572" lvl="1" indent="0">
              <a:buNone/>
            </a:pPr>
            <a:endParaRPr lang="en-US" dirty="0"/>
          </a:p>
          <a:p>
            <a:pPr marL="0" lvl="1" indent="0">
              <a:buClr>
                <a:schemeClr val="accent5"/>
              </a:buClr>
              <a:buNone/>
            </a:pPr>
            <a:r>
              <a:rPr lang="en-US" sz="1800" dirty="0"/>
              <a:t>Day 7</a:t>
            </a:r>
          </a:p>
          <a:p>
            <a:pPr lvl="1"/>
            <a:r>
              <a:rPr lang="en-US" sz="1600" dirty="0"/>
              <a:t>Lesson 7: Selenium - </a:t>
            </a:r>
            <a:r>
              <a:rPr lang="en-US" sz="1600" dirty="0" err="1"/>
              <a:t>Webdriver</a:t>
            </a:r>
            <a:endParaRPr lang="en-US" sz="1600" dirty="0"/>
          </a:p>
          <a:p>
            <a:pPr lvl="1"/>
            <a:endParaRPr lang="en-US" sz="1600" dirty="0"/>
          </a:p>
          <a:p>
            <a:r>
              <a:rPr lang="en-US" sz="1800" dirty="0"/>
              <a:t>Day 8</a:t>
            </a:r>
          </a:p>
          <a:p>
            <a:pPr lvl="1"/>
            <a:r>
              <a:rPr lang="en-US" sz="1600" dirty="0"/>
              <a:t>Lesson 8: Selenium – Business readable UI automation with cucumber </a:t>
            </a:r>
          </a:p>
          <a:p>
            <a:pPr marL="3572" lvl="1" indent="0">
              <a:buNone/>
            </a:pPr>
            <a:endParaRPr lang="en-US" dirty="0"/>
          </a:p>
          <a:p>
            <a:pPr marL="0" lvl="1" indent="0">
              <a:buClr>
                <a:schemeClr val="accent5"/>
              </a:buClr>
              <a:buNone/>
            </a:pPr>
            <a:r>
              <a:rPr lang="en-US" sz="1800" dirty="0"/>
              <a:t>Day 9</a:t>
            </a:r>
          </a:p>
          <a:p>
            <a:pPr lvl="1"/>
            <a:r>
              <a:rPr lang="en-US" sz="1600" dirty="0"/>
              <a:t>Lesson 9: Selenium – Introducing Page Object Models</a:t>
            </a:r>
          </a:p>
          <a:p>
            <a:pPr marL="0" indent="0">
              <a:buNone/>
            </a:pPr>
            <a:endParaRPr lang="en-US" dirty="0"/>
          </a:p>
        </p:txBody>
      </p:sp>
    </p:spTree>
    <p:extLst>
      <p:ext uri="{BB962C8B-B14F-4D97-AF65-F5344CB8AC3E}">
        <p14:creationId xmlns:p14="http://schemas.microsoft.com/office/powerpoint/2010/main" val="2170708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References</a:t>
            </a:r>
            <a:endParaRPr lang="en-US" sz="2400" dirty="0"/>
          </a:p>
        </p:txBody>
      </p:sp>
      <p:sp>
        <p:nvSpPr>
          <p:cNvPr id="2" name="Content Placeholder 1"/>
          <p:cNvSpPr>
            <a:spLocks noGrp="1"/>
          </p:cNvSpPr>
          <p:nvPr>
            <p:ph idx="1"/>
          </p:nvPr>
        </p:nvSpPr>
        <p:spPr>
          <a:xfrm>
            <a:off x="298516" y="1494766"/>
            <a:ext cx="6505732" cy="4643751"/>
          </a:xfrm>
        </p:spPr>
        <p:txBody>
          <a:bodyPr/>
          <a:lstStyle/>
          <a:p>
            <a:endParaRPr lang="en-US" dirty="0">
              <a:solidFill>
                <a:schemeClr val="tx2"/>
              </a:solidFill>
            </a:endParaRPr>
          </a:p>
          <a:p>
            <a:r>
              <a:rPr lang="en-US" dirty="0" err="1">
                <a:solidFill>
                  <a:schemeClr val="tx2"/>
                </a:solidFill>
              </a:rPr>
              <a:t>WebLinks</a:t>
            </a:r>
            <a:r>
              <a:rPr lang="en-US" dirty="0">
                <a:solidFill>
                  <a:schemeClr val="tx2"/>
                </a:solidFill>
              </a:rPr>
              <a:t>:</a:t>
            </a:r>
            <a:endParaRPr lang="en-US" dirty="0">
              <a:solidFill>
                <a:schemeClr val="tx2"/>
              </a:solidFill>
              <a:hlinkClick r:id="rId3"/>
            </a:endParaRPr>
          </a:p>
          <a:p>
            <a:endParaRPr lang="en-US" dirty="0"/>
          </a:p>
          <a:p>
            <a:r>
              <a:rPr lang="en-US" dirty="0">
                <a:solidFill>
                  <a:schemeClr val="tx2"/>
                </a:solidFill>
              </a:rPr>
              <a:t>Books</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Next Step Courses (if applicable)</a:t>
            </a:r>
            <a:endParaRPr lang="en-US" sz="2400" dirty="0"/>
          </a:p>
        </p:txBody>
      </p:sp>
      <p:sp>
        <p:nvSpPr>
          <p:cNvPr id="2" name="Content Placeholder 1"/>
          <p:cNvSpPr>
            <a:spLocks noGrp="1"/>
          </p:cNvSpPr>
          <p:nvPr>
            <p:ph idx="1"/>
          </p:nvPr>
        </p:nvSpPr>
        <p:spPr/>
        <p:txBody>
          <a:bodyPr/>
          <a:lstStyle/>
          <a:p>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4.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5.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6.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7.xml><?xml version="1.0" encoding="utf-8"?>
<a:theme xmlns:a="http://schemas.openxmlformats.org/drawingml/2006/main" name="1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Props1.xml><?xml version="1.0" encoding="utf-8"?>
<ds:datastoreItem xmlns:ds="http://schemas.openxmlformats.org/officeDocument/2006/customXml" ds:itemID="{C724A735-63D1-458B-9636-DEBD6845C6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D7665F-8C87-49F1-94B0-6D13FB5E127F}">
  <ds:schemaRefs>
    <ds:schemaRef ds:uri="http://schemas.microsoft.com/sharepoint/v3/contenttype/forms"/>
  </ds:schemaRefs>
</ds:datastoreItem>
</file>

<file path=customXml/itemProps3.xml><?xml version="1.0" encoding="utf-8"?>
<ds:datastoreItem xmlns:ds="http://schemas.openxmlformats.org/officeDocument/2006/customXml" ds:itemID="{E63433B7-998A-4D4C-91CD-BC966B06FCAD}">
  <ds:schemaRefs>
    <ds:schemaRef ds:uri="http://schemas.microsoft.com/office/2006/metadata/properties"/>
    <ds:schemaRef ds:uri="http://schemas.microsoft.com/office/infopath/2007/PartnerControls"/>
    <ds:schemaRef ds:uri="f9b258c7-9c72-463b-80f6-91d061ebb25d"/>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
  <TotalTime>11035</TotalTime>
  <Words>248</Words>
  <Application>Microsoft Office PowerPoint</Application>
  <PresentationFormat>On-screen Show (4:3)</PresentationFormat>
  <Paragraphs>97</Paragraphs>
  <Slides>10</Slides>
  <Notes>10</Notes>
  <HiddenSlides>1</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10</vt:i4>
      </vt:variant>
    </vt:vector>
  </HeadingPairs>
  <TitlesOfParts>
    <vt:vector size="22" baseType="lpstr">
      <vt:lpstr>Arial</vt:lpstr>
      <vt:lpstr>Calibri</vt:lpstr>
      <vt:lpstr>Georgia</vt:lpstr>
      <vt:lpstr>Verdana</vt:lpstr>
      <vt:lpstr>Wingdings</vt:lpstr>
      <vt:lpstr>Section slides</vt:lpstr>
      <vt:lpstr>Content Layouts</vt:lpstr>
      <vt:lpstr>Content and Image Layouts</vt:lpstr>
      <vt:lpstr>Capgemini 2017_Cover slides</vt:lpstr>
      <vt:lpstr>1_Section slides</vt:lpstr>
      <vt:lpstr>1_Content Layouts</vt:lpstr>
      <vt:lpstr>1_Content and Image Layouts</vt:lpstr>
      <vt:lpstr>PowerPoint Presentation</vt:lpstr>
      <vt:lpstr>Document History</vt:lpstr>
      <vt:lpstr>Course Goals and Non Goals</vt:lpstr>
      <vt:lpstr>Pre-requisites</vt:lpstr>
      <vt:lpstr>Intended Audience</vt:lpstr>
      <vt:lpstr>Day Wise Schedule</vt:lpstr>
      <vt:lpstr>Day Wise Schedule</vt:lpstr>
      <vt:lpstr>References</vt:lpstr>
      <vt:lpstr>Next Step Courses (if applicable)</vt:lpstr>
      <vt:lpstr>Other Parallel Technology Areas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ClassBook-Lesson0</dc:title>
  <dc:creator>Nithin P Thulaseedharan</dc:creator>
  <cp:lastModifiedBy>Tembhare, Anjulata</cp:lastModifiedBy>
  <cp:revision>166</cp:revision>
  <dcterms:created xsi:type="dcterms:W3CDTF">2014-04-28T11:21:39Z</dcterms:created>
  <dcterms:modified xsi:type="dcterms:W3CDTF">2018-05-20T14:14:37Z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0x010100A0AE62D972F90F4BABD1137CCFB20CA1</vt:lpwstr>
  </property>
</Properties>
</file>